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69" r:id="rId17"/>
    <p:sldId id="272" r:id="rId18"/>
    <p:sldId id="273" r:id="rId19"/>
    <p:sldId id="276" r:id="rId20"/>
    <p:sldId id="274" r:id="rId21"/>
    <p:sldId id="275" r:id="rId22"/>
    <p:sldId id="277" r:id="rId2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444E-28C5-482E-BC2D-F087B1B743D5}" type="datetimeFigureOut">
              <a:rPr lang="es-ES" smtClean="0"/>
              <a:t>06/07/2016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4774-0F3C-4450-A12B-7BE7DCFD2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826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444E-28C5-482E-BC2D-F087B1B743D5}" type="datetimeFigureOut">
              <a:rPr lang="es-ES" smtClean="0"/>
              <a:t>06/07/2016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4774-0F3C-4450-A12B-7BE7DCFD2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43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444E-28C5-482E-BC2D-F087B1B743D5}" type="datetimeFigureOut">
              <a:rPr lang="es-ES" smtClean="0"/>
              <a:t>06/07/2016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4774-0F3C-4450-A12B-7BE7DCFD2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989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444E-28C5-482E-BC2D-F087B1B743D5}" type="datetimeFigureOut">
              <a:rPr lang="es-ES" smtClean="0"/>
              <a:t>06/07/2016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4774-0F3C-4450-A12B-7BE7DCFD2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71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444E-28C5-482E-BC2D-F087B1B743D5}" type="datetimeFigureOut">
              <a:rPr lang="es-ES" smtClean="0"/>
              <a:t>06/07/2016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4774-0F3C-4450-A12B-7BE7DCFD2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232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444E-28C5-482E-BC2D-F087B1B743D5}" type="datetimeFigureOut">
              <a:rPr lang="es-ES" smtClean="0"/>
              <a:t>06/07/2016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4774-0F3C-4450-A12B-7BE7DCFD2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282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444E-28C5-482E-BC2D-F087B1B743D5}" type="datetimeFigureOut">
              <a:rPr lang="es-ES" smtClean="0"/>
              <a:t>06/07/2016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4774-0F3C-4450-A12B-7BE7DCFD2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756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444E-28C5-482E-BC2D-F087B1B743D5}" type="datetimeFigureOut">
              <a:rPr lang="es-ES" smtClean="0"/>
              <a:t>06/07/2016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4774-0F3C-4450-A12B-7BE7DCFD2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477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444E-28C5-482E-BC2D-F087B1B743D5}" type="datetimeFigureOut">
              <a:rPr lang="es-ES" smtClean="0"/>
              <a:t>06/07/2016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4774-0F3C-4450-A12B-7BE7DCFD2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363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444E-28C5-482E-BC2D-F087B1B743D5}" type="datetimeFigureOut">
              <a:rPr lang="es-ES" smtClean="0"/>
              <a:t>06/07/2016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4774-0F3C-4450-A12B-7BE7DCFD2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71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444E-28C5-482E-BC2D-F087B1B743D5}" type="datetimeFigureOut">
              <a:rPr lang="es-ES" smtClean="0"/>
              <a:t>06/07/2016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4774-0F3C-4450-A12B-7BE7DCFD2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108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0444E-28C5-482E-BC2D-F087B1B743D5}" type="datetimeFigureOut">
              <a:rPr lang="es-ES" smtClean="0"/>
              <a:t>06/07/2016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54774-0F3C-4450-A12B-7BE7DCFD2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3096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1524000" y="635371"/>
            <a:ext cx="9594760" cy="2387600"/>
          </a:xfrm>
        </p:spPr>
        <p:txBody>
          <a:bodyPr/>
          <a:lstStyle/>
          <a:p>
            <a:pPr algn="l"/>
            <a:r>
              <a:rPr lang="es-ES" sz="3100" b="1" dirty="0">
                <a:solidFill>
                  <a:srgbClr val="990099"/>
                </a:solidFill>
                <a:latin typeface="Calibri" panose="020F0502020204030204"/>
              </a:rPr>
              <a:t>Evaluación GRADE del Ensayo BRIDGE: </a:t>
            </a:r>
            <a:br>
              <a:rPr lang="es-ES" sz="1000" b="1" dirty="0">
                <a:solidFill>
                  <a:srgbClr val="990099"/>
                </a:solidFill>
                <a:latin typeface="Calibri" panose="020F0502020204030204"/>
              </a:rPr>
            </a:br>
            <a:br>
              <a:rPr lang="es-ES" sz="1000" b="1" dirty="0">
                <a:solidFill>
                  <a:srgbClr val="990099"/>
                </a:solidFill>
                <a:latin typeface="Calibri" panose="020F0502020204030204"/>
              </a:rPr>
            </a:br>
            <a:r>
              <a:rPr lang="es-ES" sz="2400" dirty="0">
                <a:solidFill>
                  <a:srgbClr val="99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Terapia puente con heparina de bajo peso molecular en pacientes con fibrilación auricular que suspenden </a:t>
            </a:r>
            <a:r>
              <a:rPr lang="es-ES" sz="2400" dirty="0" err="1">
                <a:solidFill>
                  <a:srgbClr val="99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warfarina</a:t>
            </a:r>
            <a:r>
              <a:rPr lang="es-ES" sz="2400" dirty="0">
                <a:solidFill>
                  <a:srgbClr val="99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días antes de una cirugía electiva.</a:t>
            </a:r>
            <a:endParaRPr lang="es-ES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pPr algn="l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1600" kern="0" dirty="0">
                <a:solidFill>
                  <a:srgbClr val="000000"/>
                </a:solidFill>
              </a:rPr>
              <a:t>Asunción </a:t>
            </a:r>
            <a:r>
              <a:rPr lang="es-ES" sz="1600" kern="0" dirty="0" err="1">
                <a:solidFill>
                  <a:srgbClr val="000000"/>
                </a:solidFill>
              </a:rPr>
              <a:t>Bacaicoa</a:t>
            </a:r>
            <a:r>
              <a:rPr lang="es-ES" sz="1600" kern="0" dirty="0">
                <a:solidFill>
                  <a:srgbClr val="000000"/>
                </a:solidFill>
              </a:rPr>
              <a:t>. Médico de Familia. Centro de Salud Zona Norte, Cáceres</a:t>
            </a:r>
          </a:p>
          <a:p>
            <a:pPr algn="l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s-ES" sz="500" kern="0" dirty="0">
              <a:solidFill>
                <a:srgbClr val="663300"/>
              </a:solidFill>
            </a:endParaRPr>
          </a:p>
          <a:p>
            <a:pPr algn="l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1600" i="1" kern="0" dirty="0">
                <a:solidFill>
                  <a:srgbClr val="000000"/>
                </a:solidFill>
              </a:rPr>
              <a:t>Web </a:t>
            </a:r>
            <a:r>
              <a:rPr lang="es-ES" sz="1600" i="1" u="sng" kern="0" dirty="0">
                <a:solidFill>
                  <a:srgbClr val="0000FF"/>
                </a:solidFill>
              </a:rPr>
              <a:t>evalmed.es</a:t>
            </a:r>
            <a:r>
              <a:rPr lang="es-ES" sz="1600" kern="0" dirty="0">
                <a:solidFill>
                  <a:srgbClr val="000000"/>
                </a:solidFill>
              </a:rPr>
              <a:t>, 2-Julio-2016</a:t>
            </a:r>
          </a:p>
          <a:p>
            <a:pPr algn="l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s-ES" sz="1600" i="1" kern="0" dirty="0">
              <a:solidFill>
                <a:srgbClr val="000000"/>
              </a:solidFill>
            </a:endParaRPr>
          </a:p>
          <a:p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031" y="4760172"/>
            <a:ext cx="1298561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13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87272" y="681417"/>
            <a:ext cx="10158483" cy="569208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Según la clasificación genérica orientativa que manejaron los investigadores del estudio, el 89% de las intervenciones hubieran correspondido a cirugía de bajo riesgo intrínseco de sangrado, y hubieran quedado distribuidos inicialmente como mostramos en el </a:t>
            </a:r>
            <a:r>
              <a:rPr lang="es-ES" sz="2000" b="1" dirty="0">
                <a:solidFill>
                  <a:srgbClr val="9933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cuadro 2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Sin embargo, tras una valoración de las circunstancias individuales de cada paciente, el 31% quedó reclasificado y tratado con los cuidados de la cirugía de alto riesgo (consistente en reiniciar la HBPM o Placebo tras 48 a 72 horas de la cirugía), y el 61% restante fue tratado con los cuidados de la cirugía de bajo riesgo (consistente en reiniciar la HBPM o el Placebo tras 12 a 24 horas de la cirugía). 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0969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8167" y="373683"/>
            <a:ext cx="5747003" cy="620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376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87272" y="681417"/>
            <a:ext cx="10158483" cy="5692088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2º Tiempo de seguimiento conseguido:</a:t>
            </a:r>
            <a:r>
              <a:rPr lang="es-E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30 días tras la cirugía electiva.</a:t>
            </a:r>
            <a:endParaRPr lang="es-E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3º ¿Se detuvo el estudio antes de lo proyectado?:</a:t>
            </a:r>
            <a:r>
              <a:rPr lang="es-E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No.</a:t>
            </a:r>
            <a:endParaRPr lang="es-E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4º ¿Se modificó el tamaño de la muestra?:</a:t>
            </a:r>
            <a:r>
              <a:rPr lang="es-E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Se redujo de 1830 pacientes por grupo a 950 en la intervención y 934 en el control.</a:t>
            </a:r>
            <a:endParaRPr lang="es-E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5º Abandonos de la medicación de estudio y pérdidas de seguimiento:</a:t>
            </a:r>
            <a:r>
              <a:rPr lang="es-E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000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Abandonos</a:t>
            </a:r>
            <a:r>
              <a:rPr lang="es-E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: Estuvieron equilibrados pues hubo 36/950 (3,79%) y 29/934 (3,1%) en la intervención y control respectivamente, </a:t>
            </a:r>
            <a:r>
              <a:rPr lang="es-ES" sz="20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E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= 0,41.</a:t>
            </a:r>
            <a:endParaRPr lang="es-E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000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Pérdidas</a:t>
            </a:r>
            <a:r>
              <a:rPr lang="es-E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: Estuvieron equilibradas pues hubo 3/950 (0,32%) y 3/934 (0,32%) en la intervención y control respectivamente, </a:t>
            </a:r>
            <a:r>
              <a:rPr lang="es-ES" sz="20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E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= 0,98.</a:t>
            </a:r>
            <a:endParaRPr lang="es-E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6º Se efectuó análisis por (intención de tratar, protocolo…):</a:t>
            </a:r>
            <a:r>
              <a:rPr lang="es-E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s-E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Para el análisis de no inferioridad se utilizó la población por protocolo (población que no abandona la medicación de estudio y cumple todo el protocolo). </a:t>
            </a:r>
            <a:r>
              <a:rPr lang="es-ES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s-E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Para el análisis de superioridad no se utilizó la población por intención de tratar, sino la población que no abandona la medicación del estudio.</a:t>
            </a:r>
            <a:endParaRPr lang="es-E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1038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8489" y="559558"/>
            <a:ext cx="10971663" cy="232012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RESULTADOS.</a:t>
            </a:r>
            <a:br>
              <a:rPr lang="es-ES" sz="4800" dirty="0">
                <a:solidFill>
                  <a:srgbClr val="000000"/>
                </a:solidFill>
                <a:effectLst/>
                <a:latin typeface="Eras Medium ITC" panose="020B0602030504020804" pitchFamily="34" charset="0"/>
                <a:ea typeface="Times New Roman" panose="02020603050405020304" pitchFamily="18" charset="0"/>
                <a:cs typeface="Eras Medium ITC" panose="020B0602030504020804" pitchFamily="34" charset="0"/>
              </a:rPr>
            </a:b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489" y="675564"/>
            <a:ext cx="11427073" cy="575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97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50794" y="599531"/>
            <a:ext cx="10158483" cy="569208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2º ¿Se hizo análisis de sensibilidad?:</a:t>
            </a:r>
            <a:r>
              <a:rPr lang="es-E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Nosotros hemos calculado las medidas del efecto con los denominadores de la población por intención de tratar (950 y 934 pacientes en ambos grupos) y los resultados de todas las variables son similares estadística y clínicamente.</a:t>
            </a:r>
            <a:endParaRPr lang="es-E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es-E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es-E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i="1" dirty="0">
                <a:solidFill>
                  <a:srgbClr val="9900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CONFLICTOS DE INTERESES Y CALIDAD DEL ESTUDIO.</a:t>
            </a:r>
            <a:endParaRPr lang="es-E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A) CONFLICTOS DE INTERESES. </a:t>
            </a:r>
            <a:r>
              <a:rPr lang="es-E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Aunque el investigador principal y 8 de los 11 investigadores principales declararon haber recibido pagos de varios laboratorios farmacéuticos, estimamos que no afectan a lo que atañe en este estudio.</a:t>
            </a:r>
            <a:endParaRPr lang="es-ES" sz="20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Eras Medium ITC" panose="020B0602030504020804" pitchFamily="34" charset="0"/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1820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64442" y="463053"/>
            <a:ext cx="10158483" cy="6087872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sz="3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CALIDAD DEL ESTUDIO (VALIDEZ DE LA EVIDENCIA).</a:t>
            </a:r>
            <a:endParaRPr lang="es-ES" sz="3000" dirty="0">
              <a:solidFill>
                <a:srgbClr val="000000"/>
              </a:solidFill>
              <a:effectLst/>
              <a:latin typeface="Eras Medium ITC" panose="020B0602030504020804" pitchFamily="34" charset="0"/>
              <a:ea typeface="Times New Roman" panose="02020603050405020304" pitchFamily="18" charset="0"/>
              <a:cs typeface="Eras Medium ITC" panose="020B0602030504020804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sz="3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¿Pregunta clara y precisa?: </a:t>
            </a:r>
            <a:r>
              <a:rPr lang="es-ES" sz="3000" dirty="0">
                <a:solidFill>
                  <a:srgbClr val="0099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Sí.</a:t>
            </a:r>
            <a:endParaRPr lang="es-ES" sz="3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sz="3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¿Se efectuó una aleatorización correcta?: </a:t>
            </a:r>
            <a:r>
              <a:rPr lang="es-ES" sz="3000" dirty="0">
                <a:solidFill>
                  <a:srgbClr val="0099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Sí.</a:t>
            </a:r>
            <a:endParaRPr lang="es-ES" sz="3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sz="3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¿Se mantuvo oculta la asignación de los grupos para los que hacen el reclutamiento?: </a:t>
            </a:r>
            <a:r>
              <a:rPr lang="es-ES" sz="3000" dirty="0">
                <a:solidFill>
                  <a:srgbClr val="0099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Sí.</a:t>
            </a:r>
            <a:endParaRPr lang="es-ES" sz="3000" dirty="0">
              <a:solidFill>
                <a:srgbClr val="000000"/>
              </a:solidFill>
              <a:effectLst/>
              <a:latin typeface="Eras Medium ITC" panose="020B0602030504020804" pitchFamily="34" charset="0"/>
              <a:ea typeface="Times New Roman" panose="02020603050405020304" pitchFamily="18" charset="0"/>
              <a:cs typeface="Eras Medium ITC" panose="020B0602030504020804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sz="3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¿Estaban equilibrados los factores pronósticos entre ambos grupos?: </a:t>
            </a:r>
            <a:r>
              <a:rPr lang="es-ES" sz="3000" dirty="0">
                <a:solidFill>
                  <a:srgbClr val="FF66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Sí, aunque con una muestra de 950 y 934 pacientes por grupo, en lugar de los 1813 programados por grupo.</a:t>
            </a:r>
            <a:endParaRPr lang="es-ES" sz="3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sz="3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¿Se mantuvo oculta la secuencia de aleatorización para pacientes y los médicos que hacen el seguimiento? </a:t>
            </a:r>
            <a:r>
              <a:rPr lang="es-ES" sz="3000" dirty="0">
                <a:solidFill>
                  <a:srgbClr val="0099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Sí.</a:t>
            </a:r>
            <a:r>
              <a:rPr lang="es-ES" sz="3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¿Y para los que asignan los eventos, y para los que obtienen los datos de laboratorio?: </a:t>
            </a:r>
            <a:r>
              <a:rPr lang="es-ES" sz="3000" dirty="0">
                <a:solidFill>
                  <a:srgbClr val="0099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Sí.</a:t>
            </a:r>
            <a:endParaRPr lang="es-ES" sz="3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sz="3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¿Fue completo el seguimiento, cumpliendo con no detenerlo antes de lo previsto?: </a:t>
            </a:r>
            <a:r>
              <a:rPr lang="es-ES" sz="3000" dirty="0">
                <a:solidFill>
                  <a:srgbClr val="0099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Sí.</a:t>
            </a:r>
            <a:endParaRPr lang="es-ES" sz="3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sz="3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¿Se contabilizaron los abandonos?: </a:t>
            </a:r>
            <a:r>
              <a:rPr lang="es-ES" sz="3000" dirty="0">
                <a:solidFill>
                  <a:srgbClr val="0099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 (y estaban equilibrados)</a:t>
            </a:r>
            <a:r>
              <a:rPr lang="es-ES" sz="3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¿Y las pérdidas de seguimiento?: </a:t>
            </a:r>
            <a:r>
              <a:rPr lang="es-ES" sz="3000" dirty="0">
                <a:solidFill>
                  <a:srgbClr val="0099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 (y estaban equilibradas)</a:t>
            </a:r>
            <a:r>
              <a:rPr lang="es-ES" sz="3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3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sz="3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¿Se hicieron los cálculos por “intención de tratar” para el análisis de superioridad?: </a:t>
            </a:r>
            <a:r>
              <a:rPr lang="es-ES" sz="3000" dirty="0">
                <a:solidFill>
                  <a:srgbClr val="FF66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No, pues se utilizó la población que no abandonó la medicación de estudio,</a:t>
            </a:r>
            <a:r>
              <a:rPr lang="es-ES" sz="3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>
                <a:solidFill>
                  <a:srgbClr val="0099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pero los resultados no cambiaron en un análisis de sensibilidad por intención de tratar.</a:t>
            </a:r>
            <a:endParaRPr lang="es-ES" sz="3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sz="3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¿Se hicieron los cálculos “por protocolo” para el análisis de no inferioridad: </a:t>
            </a:r>
            <a:r>
              <a:rPr lang="es-ES" sz="3000" dirty="0">
                <a:solidFill>
                  <a:srgbClr val="0099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Sí. </a:t>
            </a:r>
            <a:endParaRPr lang="es-ES" sz="3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351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50794" y="599531"/>
            <a:ext cx="10158483" cy="569208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Sistema GRADE: Calidad de la evidencia MODERADA. Justificamos la rebaja por</a:t>
            </a:r>
            <a:r>
              <a:rPr lang="es-E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s-E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No cuantificar el riesgo de hemorragia de los pacientes con alguna tabla validada, como por ejemplo el esquema HAS-BLED.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s-E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La reducción del tamaño de la muestra, con lo que disminuye la representatividad en su totalidad y en cada uno de los subgrupos de intensidad creciente de riesgo, que surgen de la combinación de los riesgos alto, moderado y bajo de </a:t>
            </a:r>
            <a:r>
              <a:rPr lang="es-E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tromboembolismo</a:t>
            </a:r>
            <a:r>
              <a:rPr lang="es-E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y de hemorragia mayor del paciente, y de los riesgos bajo y alto de sangrado de la cirugía.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es-E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No muestran análisis de subgrupos en función de la puntuación CHADS2.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Estas tres limitaciones impiden conocer el pronóstico de los pacientes en función de su riesgo de </a:t>
            </a:r>
            <a:r>
              <a:rPr lang="es-E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tromboembolismo</a:t>
            </a:r>
            <a:r>
              <a:rPr lang="es-E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y hemorragia mayor, pues un promedio de tan heterogénea variación en el riesgo no representa clínicamente a los individuos.</a:t>
            </a:r>
            <a:endParaRPr lang="es-ES" sz="20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Eras Medium ITC" panose="020B0602030504020804" pitchFamily="34" charset="0"/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7927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50794" y="599531"/>
            <a:ext cx="10158483" cy="569208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i="1" dirty="0">
                <a:solidFill>
                  <a:srgbClr val="9900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COMENTARIOS (DISCUSIÓN Y OPINIÓN DEL EVALUADOR).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aproximarnos al riesgo de hemorragia promedio hemos aplicado proporcionalmente los factores de riesgo sobre el esquema HAS-BLED </a:t>
            </a:r>
            <a:r>
              <a:rPr lang="es-ES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que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NewCaledonia"/>
              </a:rPr>
              <a:t> estratifica a los pacientes en bajo riesgo de hemorragia mayor (puntuación 0), riesgo intermedio (puntuación 2-3) y riesgo alto (puntuación 3-9),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hemos obtenido una puntuación 2,75, que aproximadamente equivale a una incidencia del 5,38% de hemorragia mayor en 1 año en pacientes con fibrilación auricular no valvular tratados con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warfarina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Desafortunadamente los autores no nos proporcionan datos para estimar la distribución exacta en cada umbral de riesgo, ni tampoco la desviación estándar alrededor del promedio.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los datos que nos proporcionan los investigadores, en este ensayo clínico están representados pacientes con un riesgo de ictus bajo (62% con CHADS2 ≤ 2) e intermedio (35% con CHASDS2 2-4), en combinación con un riesgo bajo e intermedio de hemorragia mayor (HAS-BLED promedio de 2,75). Estas circunstancias, y otras no explícitas en la publicación, interaccionaron con el riesgo intrínseco de sangrado genérico de la cirugía (90% bajo y 10% alto), resultando en el tratamiento post-cirugía con la HBPM o el Placebo como de bajo riesgo en un 69% de los pacientes y como de alto riesgo en un 31%.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028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50794" y="599531"/>
            <a:ext cx="10158483" cy="569208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Sorprende que la meritoria superación de la dificultad en el diseño e implementación de este estudio no se haya rematado con la publicación de los resultados por subgrupos de riesgos de ictus y de hemorragia mayor intrínsecos de los pacientes, ni con la mención del distinto riesgo de ictus esperable tras varios tipos de cirugía en pacientes con y sin fibrilación auricular. Esto nos obliga a inferir que ese 69% de pacientes con tratamiento post-cirugía como de bajo riesgo representa a pacientes afectados de fibrilación auricular con riesgo de ictus y de hemorragia mayor bajos, que se van a someter a cirugía o procedimiento de bajo riesgo de sangrado. Y para una parte de este grupo, concretamente las cirugías dental menor, dermatológica menor y   catarata,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Douketis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el mismo investigador del BRIDGE, nos ilustró en 2012 en el capítulo “Manejo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perioperatorio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la terapia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antitrombótica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de la 9ª Edición de la Guía de terapia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antitombótica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prevención de la trombosis, del American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College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Chest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Physicians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al hacer para estas tres cirugías menores una recomendación débil de </a:t>
            </a:r>
            <a:r>
              <a:rPr lang="es-ES" sz="2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“no interrumpir la terapia con </a:t>
            </a:r>
            <a:r>
              <a:rPr lang="es-ES" sz="2000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warfarina</a:t>
            </a:r>
            <a:r>
              <a:rPr lang="es-ES" sz="2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pacientes de bajo riesgo que van a someterse a cirugía o intervención de bajo riesgo de sangrado.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762347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50794" y="599531"/>
            <a:ext cx="10158483" cy="569208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La evidencia se apoya  ensayos clínicos, y esta práctica clínica actualmente es la habitual en estas tres cirugías menores (previa valoración de las circunstancias), por lo que la práctica que se llevó a cabo con éstas en el BRIDGE, consistente en interrumpir la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warfarina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días antes de la cirugía electiva, no es la seguida y recomendada hoy. Actualmente se suman a éstas tres las cirugías menores de inserción de marcapasos e intervención coronaria percutánea. En el resto de cirugías o procedimientos de bajo riesgo de sangrado, en las que el equipo clínico, tras la valoración individual de cada paciente, estima la conveniencia de interrumpir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perioperatoriamente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warfarina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el resultado del BRIDGE puede ayudar a tomar la decisión de instaurar o no la terapia puente con heparina de bajo peso molecular, si bien la deficiente categorización del riesgo por los autores, no permite hacer una recomendación general para la práctica, debiendo acudirse a los esquemas predictivos de riesgo de ictus en primer lugar y de riesgo de hemorragia mayor en segundo lugar.</a:t>
            </a:r>
            <a:endParaRPr lang="es-ES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643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626771" y="389776"/>
            <a:ext cx="10771032" cy="2522358"/>
          </a:xfrm>
        </p:spPr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es-ES" sz="1800" b="1" dirty="0" err="1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EstudioEnsayo</a:t>
            </a:r>
            <a:r>
              <a:rPr lang="es-ES" sz="1800" b="1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BRIDGE: Terapia puente con heparina de bajo peso molecular en pacientes con fibrilación auricular que suspenden </a:t>
            </a:r>
            <a:r>
              <a:rPr lang="es-ES" sz="1800" b="1" dirty="0" err="1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warfarina</a:t>
            </a:r>
            <a:r>
              <a:rPr lang="es-ES" sz="1800" b="1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5 días antes de una cirugía electiva.</a:t>
            </a:r>
            <a:br>
              <a:rPr lang="es-ES" sz="600" b="1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ES" sz="600" b="1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600" dirty="0" err="1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Douketis</a:t>
            </a:r>
            <a:r>
              <a:rPr lang="es-ES" sz="16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JD, </a:t>
            </a:r>
            <a:r>
              <a:rPr lang="es-ES" sz="1600" dirty="0" err="1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Spyropoulos</a:t>
            </a:r>
            <a:r>
              <a:rPr lang="es-ES" sz="16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AC, </a:t>
            </a:r>
            <a:r>
              <a:rPr lang="es-ES" sz="1600" dirty="0" err="1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Kaatz</a:t>
            </a:r>
            <a:r>
              <a:rPr lang="es-ES" sz="16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S, Becker RC </a:t>
            </a:r>
            <a:r>
              <a:rPr lang="es-ES" sz="1600" dirty="0" err="1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s-ES" sz="16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behalf</a:t>
            </a:r>
            <a:r>
              <a:rPr lang="es-ES" sz="16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s-ES" sz="1600" dirty="0" err="1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ES" sz="16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BRIDGE </a:t>
            </a:r>
            <a:r>
              <a:rPr lang="es-ES" sz="1600" dirty="0" err="1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Investigators</a:t>
            </a:r>
            <a:r>
              <a:rPr lang="es-ES" sz="16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1600" dirty="0" err="1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Perioperative</a:t>
            </a:r>
            <a:r>
              <a:rPr lang="es-ES" sz="16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Bridging</a:t>
            </a:r>
            <a:r>
              <a:rPr lang="es-ES" sz="16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Anticoagulation</a:t>
            </a:r>
            <a:r>
              <a:rPr lang="es-ES" sz="16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s-ES" sz="1600" dirty="0" err="1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es-ES" sz="16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s-ES" sz="16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Atrial </a:t>
            </a:r>
            <a:r>
              <a:rPr lang="es-ES" sz="1600" dirty="0" err="1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Fibrillation</a:t>
            </a:r>
            <a:r>
              <a:rPr lang="es-ES" sz="16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 N </a:t>
            </a:r>
            <a:r>
              <a:rPr lang="es-ES" sz="1600" dirty="0" err="1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Engl</a:t>
            </a:r>
            <a:r>
              <a:rPr lang="es-ES" sz="16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J </a:t>
            </a:r>
            <a:r>
              <a:rPr lang="es-ES" sz="1600" dirty="0" err="1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Med</a:t>
            </a:r>
            <a:r>
              <a:rPr lang="es-ES" sz="16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2015 </a:t>
            </a:r>
            <a:r>
              <a:rPr lang="es-ES" sz="1600" dirty="0" err="1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Aug</a:t>
            </a:r>
            <a:r>
              <a:rPr lang="es-ES" sz="16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27;373:823-33. </a:t>
            </a:r>
            <a:br>
              <a:rPr lang="es-ES" sz="1800" b="1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ES" sz="5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ES" sz="5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ES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dirty="0">
              <a:latin typeface="+mn-lt"/>
            </a:endParaRP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4758628" y="1450725"/>
            <a:ext cx="6288774" cy="5186675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b="1" i="1" dirty="0">
                <a:solidFill>
                  <a:srgbClr val="9900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INTRODUCCIÓN.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s-ES" sz="27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Un </a:t>
            </a:r>
            <a:r>
              <a:rPr lang="es-ES" sz="27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metanálisis</a:t>
            </a:r>
            <a:r>
              <a:rPr lang="es-ES" sz="27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de 34 estudios de cohortes sobre pacientes con un AVK, que suspenden durante el período </a:t>
            </a:r>
            <a:r>
              <a:rPr lang="es-ES" sz="27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perioperatorio</a:t>
            </a:r>
            <a:r>
              <a:rPr lang="es-ES" sz="27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para someterse a cirugía electiva. A un grupo de éstos se le trata con la terapia puente de heparina de bajo peso molecular (HBPM), y al otro grupo no. Los resultados combinados mostraron una mayor tasa de hemorragia mayor y similar tasa de </a:t>
            </a:r>
            <a:r>
              <a:rPr lang="es-ES" sz="27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tromboembolismo</a:t>
            </a:r>
            <a:r>
              <a:rPr lang="es-ES" sz="27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en el grupo tratado con la terapia puente. El anticoagulante estaba indicado para fibrilación auricular en un 44% de los pacientes. En 2015 se publicó el estudio prospectivo ORBIT AF, de las mismas características pero únicamente sobre pacientes de fibrilación auricular, encontrando una tasa mayor de hemorragia mayor y similar o igual tasa de </a:t>
            </a:r>
            <a:r>
              <a:rPr lang="es-ES" sz="27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tromboembolismo</a:t>
            </a:r>
            <a:r>
              <a:rPr lang="es-ES" sz="27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en el grupo con terapia puente frente al grupo sin terapia puente. El BRIDGE es el primer ensayo clínico que pretende establecer un mejor balance de beneficios y daños.</a:t>
            </a:r>
            <a:endParaRPr lang="es-ES" sz="27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341" y="1650955"/>
            <a:ext cx="3741886" cy="4829358"/>
          </a:xfrm>
          <a:prstGeom prst="rect">
            <a:avLst/>
          </a:prstGeom>
        </p:spPr>
      </p:pic>
      <p:cxnSp>
        <p:nvCxnSpPr>
          <p:cNvPr id="4" name="Conector recto 3"/>
          <p:cNvCxnSpPr/>
          <p:nvPr/>
        </p:nvCxnSpPr>
        <p:spPr>
          <a:xfrm>
            <a:off x="795130" y="1650955"/>
            <a:ext cx="36130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174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50794" y="599531"/>
            <a:ext cx="10158483" cy="5692088"/>
          </a:xfrm>
        </p:spPr>
        <p:txBody>
          <a:bodyPr>
            <a:normAutofit/>
          </a:bodyPr>
          <a:lstStyle/>
          <a:p>
            <a:pPr indent="449580"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Veamos el 31% de pacientes con tratamiento post-cirugía como de alto riesgo. Con los datos por estratos del CHADS2 y nuestro cálculo del promedio del riesgo de hemorragia mayor mediante el esquema HAS-BLED, inferimos que son pacientes con riesgo bajo o intermedio de ictus y riesgo bajo o intermedio de hemorragia mayor, que van a ser sometidos a cirugía con riesgo intrínseco de sangrado bajo o alto, en los que el equipo clínico estima que deben interrumpir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perioperatoriamente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warfarina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Para estos pacientes el ensayo BRIDGE puede ayudar a tomar la decisión de instaurar o no la terapia puente con heparina de bajo peso molecular, si bien el pequeño número de pacientes (531 entre ambos grupos), unido a la deficiente categorización del riesgo por los autores, no permite hacer una recomendación general para la práctica, debiendo acudirse a los esquemas predictivos de riesgo de ictus en primer lugar y de riesgo de hemorragia mayor en segundo lugar.</a:t>
            </a:r>
            <a:endParaRPr lang="es-ES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320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50794" y="599531"/>
            <a:ext cx="10158483" cy="569208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b="1" i="1" dirty="0">
                <a:solidFill>
                  <a:srgbClr val="9900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CONCLUSIONES Y RECOMENDACIONES.</a:t>
            </a:r>
            <a:endParaRPr lang="es-ES" dirty="0">
              <a:solidFill>
                <a:srgbClr val="000000"/>
              </a:solidFill>
              <a:effectLst/>
              <a:latin typeface="Eras Medium ITC" panose="020B0602030504020804" pitchFamily="34" charset="0"/>
              <a:ea typeface="Times New Roman" panose="02020603050405020304" pitchFamily="18" charset="0"/>
              <a:cs typeface="Eras Medium ITC" panose="020B0602030504020804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1ª Para pacientes con fibrilación auricular y bajo riesgo de ictus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que van a ser sometidos a cirugías o procedimientos en los que el equipo clínico, tras la valoración individual, estima </a:t>
            </a: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deben suspender la </a:t>
            </a:r>
            <a:r>
              <a:rPr lang="es-ES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warfarina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 hace una </a:t>
            </a:r>
            <a:r>
              <a:rPr lang="es-E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recomendación débil en contra 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utilizar la terapia puente con heparina de bajo peso molecular.</a:t>
            </a:r>
            <a:endParaRPr lang="es-ES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	</a:t>
            </a:r>
            <a:r>
              <a:rPr lang="es-ES" sz="20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Justificación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Son significativamente mayores las tasas de hemorragia mayor y menor, manteniéndose similar la tasa de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tromboembolismo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arterial, en el grupo de terapia puente frente al sin terapia puente. Los inconvenientes y los costes son mayores con la heparina de bajo peso molecular que sin ella.</a:t>
            </a:r>
            <a:endParaRPr lang="es-ES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8714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50794" y="599531"/>
            <a:ext cx="10158483" cy="569208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2ª Para pacientes con fibrilación auricular y riesgo moderado de ictus,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van a ser sometidos a una cirugía o procedimiento en los que el equipo clínico, tras la valoración individual, estima </a:t>
            </a: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deben suspender la </a:t>
            </a:r>
            <a:r>
              <a:rPr lang="es-ES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warfarina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el ensayo BRIDGE puede ayudar a tomar la decisión de instaurar o no la terapia puente con heparina de bajo peso molecular, si bien la deficiente categorización del riesgo informado por los autores no permite hacer una recomendación general para la práctica.</a:t>
            </a:r>
            <a:endParaRPr lang="es-ES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3ª  Para pacientes con fibrilación auricular y </a:t>
            </a:r>
            <a:r>
              <a:rPr lang="es-ES" sz="2000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alto de </a:t>
            </a: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ictus,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van a ser sometidos a una cirugía o procedimiento en los que el equipo clínico, tras la valoración individual, </a:t>
            </a: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 que deben suspender la </a:t>
            </a:r>
            <a:r>
              <a:rPr lang="es-ES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warfarina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el ensayo BRIDGE puede ayudar a tomar la decisión de instaurar o no la terapia puente con heparina de bajo peso molecular, si bien el pequeño número de pacientes, unido a la deficiente categorización del riesgo informado por los autores, no permite hacer una recomendación general para la práctica.</a:t>
            </a:r>
            <a:endParaRPr lang="es-ES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612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2806" y="913428"/>
            <a:ext cx="10008358" cy="5309951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i="1" dirty="0">
                <a:solidFill>
                  <a:srgbClr val="9900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 PROYECTADO.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OBJETIVO: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Averiguar si abstenerse de la terapia puente con dosis terapéutica de heparina de bajo peso molecular (HBPM) frente a mantenerla, es no inferior para la prevención de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tromboembolismo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arterial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perioperatorio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 superior para la hemorragia mayor, en pacientes con fibrilación auricular que suspenden temporalmente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warfarina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días antes de la cirugía electiva.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Duración planificada: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 días tras la cirugía electiva.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915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87272" y="681416"/>
            <a:ext cx="10335904" cy="5760327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TIPO DE ESTUDIO: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Ensayo clínico, aleatorizado, controlado (con terapia puente) y </a:t>
            </a:r>
            <a:r>
              <a:rPr lang="es-E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multicéntrico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con un nivel de significación estadística 0,025 (1 cola) y potencia 80% para aceptar la hipótesis de no inferioridad, consistente en que el extremo superior del IC de la RAR debe ser menor del 1% al comparar la intervención (sin terapia puente) frente al control (con terapia puente) la variable “</a:t>
            </a:r>
            <a:r>
              <a:rPr lang="es-E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tromboembolismo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arterial”. El margen de no inferioridad (MNI) del 1% en la RAR se basa en estudios observacionales previos. Si se cumple la no inferioridad, se analiza la superioridad en “hemorragia mayor” y demás de resultados en salud con un nivel de significación estadística 0,05 (dos colas) y potencia 80%. La hipótesis de no inferioridad se analiza con la población por protocolo (y también con la población por intención de tratar), y la hipótesis de superioridad, con la intención de tratar. Con estos requisitos, y esperando un 10% de pérdidas, los investigadores obtienen un tamaño de muestra de 1813 pacientes por grupo, cifra que fue enmendada tras haber reclutado a 860 por grupo, y comprobar que la incidencia de </a:t>
            </a:r>
            <a:r>
              <a:rPr lang="es-E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tromboembolismo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arterial era 0,46% y la de hemorragia 2,3%, aproximadamente la mitad de lo esperado en ambos casos.</a:t>
            </a:r>
            <a:endParaRPr lang="es-E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20000"/>
              </a:lnSpc>
              <a:spcAft>
                <a:spcPts val="0"/>
              </a:spcAft>
            </a:pP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investigadores calculan las medidas del efecto por reducción absoluta del riesgo para las variables dicotómicas y por diferencia de medias para las continuas, con expresión en ambos casos de la </a:t>
            </a:r>
            <a:r>
              <a:rPr lang="es-E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cada una de las diferencias.</a:t>
            </a:r>
            <a:endParaRPr lang="es-E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928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920" y="503995"/>
            <a:ext cx="10117540" cy="581491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POBLACIÓN ESTUDIADA Y CRITERIOS DE INCLUSIÓN Y EXCLUSIÓN.</a:t>
            </a:r>
            <a:endParaRPr lang="es-ES" sz="2800" dirty="0">
              <a:solidFill>
                <a:srgbClr val="000000"/>
              </a:solidFill>
              <a:effectLst/>
              <a:latin typeface="Eras Medium ITC" panose="020B0602030504020804" pitchFamily="34" charset="0"/>
              <a:ea typeface="Times New Roman" panose="02020603050405020304" pitchFamily="18" charset="0"/>
              <a:cs typeface="Eras Medium ITC" panose="020B0602030504020804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sz="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2800" dirty="0">
              <a:solidFill>
                <a:srgbClr val="000000"/>
              </a:solidFill>
              <a:effectLst/>
              <a:latin typeface="Eras Medium ITC" panose="020B0602030504020804" pitchFamily="34" charset="0"/>
              <a:ea typeface="Times New Roman" panose="02020603050405020304" pitchFamily="18" charset="0"/>
              <a:cs typeface="Eras Medium ITC" panose="020B0602030504020804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1º Criterios de inclusión: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Cumplir los 5 criterios siguientes: 1) Mujer u hombre ≥ 18 años. 2) Tomar </a:t>
            </a:r>
            <a:r>
              <a:rPr lang="es-E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warfarina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≥ 3 meses con un objetivo de INR 2-3. 3) Requerir interrupción de </a:t>
            </a:r>
            <a:r>
              <a:rPr lang="es-E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warfarina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por cirugía u otra intervención electiva. 4) Tener al menos una de las siguientes condiciones: a) fibrilación auricular no valvular crónica (permanente o paroxística) o </a:t>
            </a:r>
            <a:r>
              <a:rPr lang="es-E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flutter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auricular confirmado por al menos por ECG previo o por interrogación de marcapasos, o fibrilación auricular asociada a enfermedad vascular, incluyendo enfermedad de la válvula mitral. 5) Tener al menos uno de los siguientes factores de riesgo de ictus: a) edad &gt;75 años; b) hipertensión; c) diabetes mellitus; insuficiencia cardíaca o disfunción del ventrículo izquierdo; e) previo ictus isquémico, embolismo sistémico o AIT.</a:t>
            </a:r>
            <a:endParaRPr lang="es-E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sz="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2800" dirty="0">
              <a:solidFill>
                <a:srgbClr val="000000"/>
              </a:solidFill>
              <a:effectLst/>
              <a:latin typeface="Eras Medium ITC" panose="020B0602030504020804" pitchFamily="34" charset="0"/>
              <a:ea typeface="Times New Roman" panose="02020603050405020304" pitchFamily="18" charset="0"/>
              <a:cs typeface="Eras Medium ITC" panose="020B0602030504020804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2º Criterios de exclusión: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Tener uno o más de las siguientes condiciones: a) válvula mecánica cardíaca; b) haber tenido en las 12 semanas previa ictus, embolismo sistémico o AIT; c) haber tenido en las 6 semanas previas hemorragia mayor, aclaramiento de creatinina &lt; 30 ml/min; d) contaje de plaquetas &lt; 100.000/mm</a:t>
            </a:r>
            <a:r>
              <a:rPr lang="es-ES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e) tener planificada cirugía cardíaca, intracraneal o </a:t>
            </a:r>
            <a:r>
              <a:rPr lang="es-E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intraespinal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6836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2806" y="913428"/>
            <a:ext cx="10008358" cy="5309951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VARIABLES A MEDIR, SUS DEFINICIONES Y VALIDEZ DE LOS INSTRUMENTOS PARA MEDIRLAS.</a:t>
            </a:r>
            <a:endParaRPr lang="es-ES" sz="2000" dirty="0">
              <a:solidFill>
                <a:srgbClr val="000000"/>
              </a:solidFill>
              <a:effectLst/>
              <a:latin typeface="Eras Medium ITC" panose="020B0602030504020804" pitchFamily="34" charset="0"/>
              <a:ea typeface="Times New Roman" panose="02020603050405020304" pitchFamily="18" charset="0"/>
              <a:cs typeface="Eras Medium ITC" panose="020B0602030504020804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2000" dirty="0">
              <a:solidFill>
                <a:srgbClr val="000000"/>
              </a:solidFill>
              <a:effectLst/>
              <a:latin typeface="Eras Medium ITC" panose="020B0602030504020804" pitchFamily="34" charset="0"/>
              <a:ea typeface="Times New Roman" panose="02020603050405020304" pitchFamily="18" charset="0"/>
              <a:cs typeface="Eras Medium ITC" panose="020B0602030504020804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1º Variables primarias: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1)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tromboembolismo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arterial; 2) hemorragia mayor.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es-ES" sz="2000" dirty="0">
              <a:solidFill>
                <a:srgbClr val="000000"/>
              </a:solidFill>
              <a:effectLst/>
              <a:latin typeface="Eras Medium ITC" panose="020B0602030504020804" pitchFamily="34" charset="0"/>
              <a:ea typeface="Times New Roman" panose="02020603050405020304" pitchFamily="18" charset="0"/>
              <a:cs typeface="Eras Medium ITC" panose="020B0602030504020804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2º Variables secundarias: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1) infarto agudo de miocardio; 2) trombosis venosa profunda; 3)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tromboembolismo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pulmonar; 4) hemorragia menor; y 5) mortalidad por cualquier causa.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5256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2806" y="913428"/>
            <a:ext cx="10008358" cy="5309951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i="1" dirty="0">
                <a:solidFill>
                  <a:srgbClr val="9900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 CONSEGUIDO.</a:t>
            </a:r>
            <a:endParaRPr lang="es-ES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1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1000" dirty="0">
              <a:solidFill>
                <a:srgbClr val="000000"/>
              </a:solidFill>
              <a:effectLst/>
              <a:latin typeface="Eras Medium ITC" panose="020B0602030504020804" pitchFamily="34" charset="0"/>
              <a:ea typeface="Times New Roman" panose="02020603050405020304" pitchFamily="18" charset="0"/>
              <a:cs typeface="Eras Medium ITC" panose="020B0602030504020804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ASIGNACIÓN DE LOS SUJETOS A LOS GRUPOS.</a:t>
            </a:r>
            <a:endParaRPr lang="es-ES" sz="500" dirty="0">
              <a:solidFill>
                <a:srgbClr val="000000"/>
              </a:solidFill>
              <a:effectLst/>
              <a:latin typeface="Eras Medium ITC" panose="020B0602030504020804" pitchFamily="34" charset="0"/>
              <a:ea typeface="Times New Roman" panose="02020603050405020304" pitchFamily="18" charset="0"/>
              <a:cs typeface="Eras Medium ITC" panose="020B0602030504020804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5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500" dirty="0">
              <a:solidFill>
                <a:srgbClr val="000000"/>
              </a:solidFill>
              <a:effectLst/>
              <a:latin typeface="Eras Medium ITC" panose="020B0602030504020804" pitchFamily="34" charset="0"/>
              <a:ea typeface="Times New Roman" panose="02020603050405020304" pitchFamily="18" charset="0"/>
              <a:cs typeface="Eras Medium ITC" panose="020B0602030504020804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1º ¿Se efectuó la aleatorización?: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Sí, y estratificada por centro.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2º ¿Se mantuvo oculta la asignación de los grupos para los reclutadores?: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Sí, pues la recibieron mediante un sistema de voz telefónico o internet.</a:t>
            </a:r>
            <a:endParaRPr lang="es-ES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3º Pacientes que fueron al grupo de intervención y de control.</a:t>
            </a:r>
            <a:endParaRPr lang="es-ES" sz="2000" dirty="0">
              <a:solidFill>
                <a:srgbClr val="000000"/>
              </a:solidFill>
              <a:effectLst/>
              <a:latin typeface="Eras Medium ITC" panose="020B0602030504020804" pitchFamily="34" charset="0"/>
              <a:ea typeface="Times New Roman" panose="02020603050405020304" pitchFamily="18" charset="0"/>
              <a:cs typeface="Eras Medium ITC" panose="020B0602030504020804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Grupo de intervención: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Terapia puente con PLACEBO, 950 pacientes.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Grupo de control: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Terapia puente con HBPM, 934 pacientes.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2627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87272" y="681416"/>
            <a:ext cx="10335904" cy="576032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4º ¿Resultaron similares en el inicio los grupos de intervención y control con respecto a los factores pronósticos conocidos?:</a:t>
            </a: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Sí, como se resume a continuación.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Edad 71,7 años (DE 8,8); Varones 73,4%; Raza Blanca 91%; Peso 98,8 Kg (DE 24,2). </a:t>
            </a:r>
            <a:r>
              <a:rPr lang="es-ES" sz="20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CHADS2</a:t>
            </a: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puntuación promedio 2,3 (DE 1,05), distribuidos por puntos así: con 0 puntos 0,1%, con 1 punto 22,7%, con 2 puntos 38,9%, con 3 puntos 24,5%, con 4 puntos 10,7%, con 5 puntos 2,7%, con 6 puntos 0,4%. </a:t>
            </a:r>
            <a:r>
              <a:rPr lang="es-ES" sz="20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MORBILIDAD</a:t>
            </a: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Insuficiencia cardíaca o disfunción del ventrículo izquierdo 32%; Hipertensión 87%; DM 41%; Ictus 9,4%; AIT 8,3%; Enfermedad de la válvula mitral 16,3% (estenosis 1,5%; insuficiencia 14,6%; prolapso 1%); IAM 16,2%; Enfermedad renal 11%; Tumores sólidos 6,4%. </a:t>
            </a:r>
            <a:r>
              <a:rPr lang="es-ES" sz="20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LABORATORIO</a:t>
            </a: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Hemoglobina 13,8 g/dl (DE 1,65); Plaquetas 209.250/mm</a:t>
            </a:r>
            <a:r>
              <a:rPr lang="es-ES" sz="2000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(DE 586.785); INR 2,4 (DE 0,57); Creatinina 1,1 mg/dl (DE 0,32); Aclaramiento de creatinina 87,9 ml/min (DE 39,9). </a:t>
            </a:r>
            <a:r>
              <a:rPr lang="es-ES" sz="20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MEDICACIONES</a:t>
            </a: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Aspirina 36%; </a:t>
            </a:r>
            <a:r>
              <a:rPr lang="es-ES" sz="20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Clopidogrel</a:t>
            </a: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2,8%; AINE 3,3%; COX-2 inhibidor 1,2%.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2000" dirty="0">
              <a:solidFill>
                <a:srgbClr val="000000"/>
              </a:solidFill>
              <a:effectLst/>
              <a:latin typeface="Eras Medium ITC" panose="020B0602030504020804" pitchFamily="34" charset="0"/>
              <a:ea typeface="Times New Roman" panose="02020603050405020304" pitchFamily="18" charset="0"/>
              <a:cs typeface="Eras Medium ITC" panose="020B0602030504020804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5º ¿Se mantuvo oculta la asignación de los grupos para los pacientes y los médicos que hacen el seguimiento?: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Sí, sí </a:t>
            </a:r>
            <a:r>
              <a:rPr lang="es-ES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¿Y para los investigadores que asignan los eventos?: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Sí.</a:t>
            </a: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4444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87272" y="681416"/>
            <a:ext cx="10335904" cy="576032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SEGUIMIENTO, ABANDONOS Y PÉRDIDAS.</a:t>
            </a:r>
            <a:endParaRPr lang="es-ES" sz="2000" dirty="0">
              <a:solidFill>
                <a:srgbClr val="000000"/>
              </a:solidFill>
              <a:effectLst/>
              <a:latin typeface="Eras Medium ITC" panose="020B0602030504020804" pitchFamily="34" charset="0"/>
              <a:ea typeface="Times New Roman" panose="02020603050405020304" pitchFamily="18" charset="0"/>
              <a:cs typeface="Eras Medium ITC" panose="020B0602030504020804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2000" dirty="0">
              <a:solidFill>
                <a:srgbClr val="000000"/>
              </a:solidFill>
              <a:effectLst/>
              <a:latin typeface="Eras Medium ITC" panose="020B0602030504020804" pitchFamily="34" charset="0"/>
              <a:ea typeface="Times New Roman" panose="02020603050405020304" pitchFamily="18" charset="0"/>
              <a:cs typeface="Eras Medium ITC" panose="020B0602030504020804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1º Pauta de tratamientos y cuidados: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tratamiento con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warfarina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suspendía 5 días antes de la intervención, y la administración de la HBPM o Placebo se iniciaba 3 días antes de la intervención. Se recomendaba medir el INR un día antes de la intervención; si el INR era mayor que 1,8, se recomendaba administrar vitamina K oral (1 a 2,5 mg); si el INR era 1,5-1,8, la vitamina K por vía oral era opcional. Si la cirugía o intervención se retrasaba hasta 3 días, la administración de HBPM o Placebo se continuaba hasta las 24 horas antes de la intervención. Se reiniciaba el tratamiento con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warfarina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la tarde o al día siguiente de la intervención, y la HPBM o el Placebo se reiniciaban 12 a 24 horas después de que una intervención menor (o de bajo riesgo de sangrado) y 48 a 72 horas después de una intervención mayor (o de alto riesgo de sangrado). Se continuaba con la HBPM o el Placebo hasta que el INR era ≥ 2,0 en una ocasión.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42307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1570</Words>
  <Application>Microsoft Office PowerPoint</Application>
  <PresentationFormat>Panorámica</PresentationFormat>
  <Paragraphs>81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Eras Medium ITC</vt:lpstr>
      <vt:lpstr>NewCaledonia</vt:lpstr>
      <vt:lpstr>Tahoma</vt:lpstr>
      <vt:lpstr>Times New Roman</vt:lpstr>
      <vt:lpstr>Tema de Office</vt:lpstr>
      <vt:lpstr>Evaluación GRADE del Ensayo BRIDGE:   Terapia puente con heparina de bajo peso molecular en pacientes con fibrilación auricular que suspenden warfarina 5 días antes de una cirugía electiva.</vt:lpstr>
      <vt:lpstr>EstudioEnsayo BRIDGE: Terapia puente con heparina de bajo peso molecular en pacientes con fibrilación auricular que suspenden warfarina 5 días antes de una cirugía electiva.  Douketis JD, Spyropoulos AC, Kaatz S, Becker RC on behalf of the BRIDGE Investigators. Perioperative Bridging Anticoagulation in Patients with Atrial Fibrillation. N Engl J Med 2015 Aug 27;373:823-33. 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C) RESULTADOS.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Galo</dc:creator>
  <cp:lastModifiedBy>Galo</cp:lastModifiedBy>
  <cp:revision>13</cp:revision>
  <dcterms:created xsi:type="dcterms:W3CDTF">2016-07-02T14:59:53Z</dcterms:created>
  <dcterms:modified xsi:type="dcterms:W3CDTF">2016-07-06T12:15:21Z</dcterms:modified>
</cp:coreProperties>
</file>